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44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70" r:id="rId10"/>
    <p:sldId id="271" r:id="rId11"/>
    <p:sldId id="272" r:id="rId12"/>
    <p:sldId id="273" r:id="rId13"/>
    <p:sldId id="274" r:id="rId14"/>
    <p:sldId id="277" r:id="rId15"/>
    <p:sldId id="278" r:id="rId16"/>
    <p:sldId id="279" r:id="rId17"/>
    <p:sldId id="281" r:id="rId18"/>
    <p:sldId id="282" r:id="rId19"/>
    <p:sldId id="283" r:id="rId20"/>
    <p:sldId id="287" r:id="rId21"/>
    <p:sldId id="280" r:id="rId22"/>
    <p:sldId id="28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2449"/>
    <a:srgbClr val="E2A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13" autoAdjust="0"/>
    <p:restoredTop sz="94660"/>
  </p:normalViewPr>
  <p:slideViewPr>
    <p:cSldViewPr snapToGrid="0">
      <p:cViewPr>
        <p:scale>
          <a:sx n="78" d="100"/>
          <a:sy n="78" d="100"/>
        </p:scale>
        <p:origin x="-23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CD3EE-4443-4EA4-82AB-B0B46A29B797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4BEA39-75A4-456F-8F35-DD21E771E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762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777230"/>
      </p:ext>
    </p:extLst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31805"/>
      </p:ext>
    </p:extLst>
  </p:cSld>
  <p:clrMapOvr>
    <a:masterClrMapping/>
  </p:clrMapOvr>
  <p:transition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884640"/>
      </p:ext>
    </p:extLst>
  </p:cSld>
  <p:clrMapOvr>
    <a:masterClrMapping/>
  </p:clrMapOvr>
  <p:transition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26196456"/>
      </p:ext>
    </p:extLst>
  </p:cSld>
  <p:clrMapOvr>
    <a:masterClrMapping/>
  </p:clrMapOvr>
  <p:transition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157758"/>
      </p:ext>
    </p:extLst>
  </p:cSld>
  <p:clrMapOvr>
    <a:masterClrMapping/>
  </p:clrMapOvr>
  <p:transition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092971"/>
      </p:ext>
    </p:extLst>
  </p:cSld>
  <p:clrMapOvr>
    <a:masterClrMapping/>
  </p:clrMapOvr>
  <p:transition/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550247"/>
      </p:ext>
    </p:extLst>
  </p:cSld>
  <p:clrMapOvr>
    <a:masterClrMapping/>
  </p:clrMapOvr>
  <p:transition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971706"/>
      </p:ext>
    </p:extLst>
  </p:cSld>
  <p:clrMapOvr>
    <a:masterClrMapping/>
  </p:clrMapOvr>
  <p:transition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477393"/>
      </p:ext>
    </p:extLst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408160"/>
      </p:ext>
    </p:extLst>
  </p:cSld>
  <p:clrMapOvr>
    <a:masterClrMapping/>
  </p:clrMapOvr>
  <p:transition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528892"/>
      </p:ext>
    </p:extLst>
  </p:cSld>
  <p:clrMapOvr>
    <a:masterClrMapping/>
  </p:clrMapOvr>
  <p:transition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670103"/>
      </p:ext>
    </p:extLst>
  </p:cSld>
  <p:clrMapOvr>
    <a:masterClrMapping/>
  </p:clrMapOvr>
  <p:transition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556251"/>
      </p:ext>
    </p:extLst>
  </p:cSld>
  <p:clrMapOvr>
    <a:masterClrMapping/>
  </p:clrMapOvr>
  <p:transition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086343"/>
      </p:ext>
    </p:extLst>
  </p:cSld>
  <p:clrMapOvr>
    <a:masterClrMapping/>
  </p:clrMapOvr>
  <p:transition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411841"/>
      </p:ext>
    </p:extLst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160217"/>
      </p:ext>
    </p:extLst>
  </p:cSld>
  <p:clrMapOvr>
    <a:masterClrMapping/>
  </p:clrMapOvr>
  <p:transition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772138"/>
      </p:ext>
    </p:extLst>
  </p:cSld>
  <p:clrMapOvr>
    <a:masterClrMapping/>
  </p:clrMapOvr>
  <p:transition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12/3/2017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843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  <p:sldLayoutId id="2147484056" r:id="rId12"/>
    <p:sldLayoutId id="2147484057" r:id="rId13"/>
    <p:sldLayoutId id="2147484058" r:id="rId14"/>
    <p:sldLayoutId id="2147484059" r:id="rId15"/>
    <p:sldLayoutId id="2147484060" r:id="rId16"/>
    <p:sldLayoutId id="2147484061" r:id="rId17"/>
  </p:sldLayoutIdLst>
  <p:transition/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29977"/>
            <a:ext cx="12192000" cy="182509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Эффективные технологии формирования здорового образа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жизни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предупреждения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вредных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привычек </a:t>
            </a:r>
            <a:r>
              <a:rPr lang="ru-RU" sz="3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 школьников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9577" y="6421120"/>
            <a:ext cx="9448800" cy="2389776"/>
          </a:xfrm>
        </p:spPr>
        <p:txBody>
          <a:bodyPr>
            <a:normAutofit/>
          </a:bodyPr>
          <a:lstStyle/>
          <a:p>
            <a:r>
              <a:rPr lang="ru-RU" dirty="0" smtClean="0"/>
              <a:t>Учитель физической культуры Литовка С.Г.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2745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396" y="1742739"/>
            <a:ext cx="560473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образовательная среда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это организация образовательного пространства на всех уровнях, при котором качественное обучение, развитие, воспитание обучающихся не сопровождается нанесением ущерба их здоровью.</a:t>
            </a:r>
          </a:p>
          <a:p>
            <a:endParaRPr lang="ru-RU" dirty="0"/>
          </a:p>
        </p:txBody>
      </p:sp>
      <p:pic>
        <p:nvPicPr>
          <p:cNvPr id="38914" name="Picture 2" descr="http://tagobr.ru/uploads/images/18042016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09980" y="1828798"/>
            <a:ext cx="6186180" cy="3905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91456" y="630398"/>
            <a:ext cx="720547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образовательная среда определяется следующими характеристиками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общая организация образовательного процесса (учебный план, расписание занятий, длительность уроков и перемен и т.д.);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технологии обучения;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стиль взаимодействия участников образовательного процесса;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двигательный режим;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санитарно-гигиенические условия обучения и воспитания;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медицинское обеспечение;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питание.</a:t>
            </a:r>
          </a:p>
          <a:p>
            <a:endParaRPr lang="ru-RU" sz="2000" dirty="0"/>
          </a:p>
        </p:txBody>
      </p:sp>
      <p:pic>
        <p:nvPicPr>
          <p:cNvPr id="37891" name="Picture 3" descr="http://21region.org/uploads/posts/2012-09/1347530165_333.jpg.crop_displ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909" y="3879936"/>
            <a:ext cx="4233546" cy="2730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3" name="Picture 5" descr="http://taganrogtv.ru/wp-content/uploads/2015/09/%D0%9A%D1%80%D0%BE%D1%81%D1%81-%D0%BD%D0%B0%D1%86%D0%B8%D0%B8-%D0%A2%D0%B0%D0%B3%D0%B0%D0%BD%D1%80%D0%BE%D0%B3-2015-36.jpg"/>
          <p:cNvPicPr>
            <a:picLocks noChangeAspect="1" noChangeArrowheads="1"/>
          </p:cNvPicPr>
          <p:nvPr/>
        </p:nvPicPr>
        <p:blipFill>
          <a:blip r:embed="rId3"/>
          <a:srcRect l="13388" r="33278" b="9793"/>
          <a:stretch>
            <a:fillRect/>
          </a:stretch>
        </p:blipFill>
        <p:spPr bwMode="auto">
          <a:xfrm>
            <a:off x="806131" y="462708"/>
            <a:ext cx="2960404" cy="3338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245" y="1486543"/>
            <a:ext cx="117332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технологии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это совокупность форм и приемов организации учебного процесса без ущерба для здоровья ребенка и педагога (Н.К. Смирнов)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://mungaz.net/uploads/posts/2013-08/1377684841_doneckie-shkolni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535" y="3243728"/>
            <a:ext cx="4570663" cy="3330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http://lg-news.net/media/k2/items/cache/48eaa47a66f10e79d2e59b1c6ab86728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9445" y="2647519"/>
            <a:ext cx="5202677" cy="390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C:\Users\владимир\Desktop\Безымянныйns.png"/>
          <p:cNvPicPr>
            <a:picLocks noChangeAspect="1" noChangeArrowheads="1"/>
          </p:cNvPicPr>
          <p:nvPr/>
        </p:nvPicPr>
        <p:blipFill>
          <a:blip r:embed="rId2"/>
          <a:srcRect t="4040" b="8465"/>
          <a:stretch>
            <a:fillRect/>
          </a:stretch>
        </p:blipFill>
        <p:spPr bwMode="auto">
          <a:xfrm>
            <a:off x="1017128" y="0"/>
            <a:ext cx="10561599" cy="686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744" y="2221440"/>
            <a:ext cx="68466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«Ничто так сильно не разрушает организм, как физическое бездействие»</a:t>
            </a:r>
          </a:p>
          <a:p>
            <a:pPr>
              <a:lnSpc>
                <a:spcPct val="150000"/>
              </a:lnSpc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Аристотель (древнегреческий философ)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www.psychologos.ru/images/1_14353168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7827" y="593293"/>
            <a:ext cx="4566051" cy="5910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322" y="1564394"/>
            <a:ext cx="573978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Баскетбол (мальчики 4-5 класс, 9-11 класс)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Баскетбол (девочки 6-8 класс)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Волейбол (7-11 класс)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Силовая подготовка (юноши 9-11 класс)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Общая физическая подготовка (3-4 класс, 5-6 класс)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Карате (5-8 класс, 9-11 класс)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Теннис (1-4 класс, 5-8 класс)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Легкая атлетика (5-11 класс)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Художественная гимнастика (1-2 класс)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Народные танцы (1-5 класс, 6-10 класс)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3010" name="Picture 2" descr="http://old.lokoliga.ru/upload/medialibrary/6f4/6f4bd64875adda5a2877576e9c3d9bcc.jpg"/>
          <p:cNvPicPr>
            <a:picLocks noChangeAspect="1" noChangeArrowheads="1"/>
          </p:cNvPicPr>
          <p:nvPr/>
        </p:nvPicPr>
        <p:blipFill>
          <a:blip r:embed="rId2"/>
          <a:srcRect r="22212"/>
          <a:stretch>
            <a:fillRect/>
          </a:stretch>
        </p:blipFill>
        <p:spPr bwMode="auto">
          <a:xfrm>
            <a:off x="6534342" y="143219"/>
            <a:ext cx="4890150" cy="4191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2" name="Picture 4" descr="http://www.infotaganrog.ru/images/stories/catalog/0078/0078270.jpg"/>
          <p:cNvPicPr>
            <a:picLocks noChangeAspect="1" noChangeArrowheads="1"/>
          </p:cNvPicPr>
          <p:nvPr/>
        </p:nvPicPr>
        <p:blipFill>
          <a:blip r:embed="rId3"/>
          <a:srcRect l="1455" t="40688" r="1181" b="7204"/>
          <a:stretch>
            <a:fillRect/>
          </a:stretch>
        </p:blipFill>
        <p:spPr bwMode="auto">
          <a:xfrm>
            <a:off x="6125377" y="3354638"/>
            <a:ext cx="5750805" cy="3503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51776" y="1107186"/>
            <a:ext cx="484022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Обучающиеся нашей школы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демонстрируют свои достижения участвуя в школьных, городских, областных и Всероссийских соревнованиях, являются победителями и призерами городской Спартакиады школьников и областных соревнований.</a:t>
            </a:r>
          </a:p>
          <a:p>
            <a:endParaRPr lang="ru-RU" dirty="0"/>
          </a:p>
        </p:txBody>
      </p:sp>
      <p:pic>
        <p:nvPicPr>
          <p:cNvPr id="3" name="Picture 2" descr="C:\Users\владимир\Desktop\image.jpg"/>
          <p:cNvPicPr>
            <a:picLocks noChangeAspect="1" noChangeArrowheads="1"/>
          </p:cNvPicPr>
          <p:nvPr/>
        </p:nvPicPr>
        <p:blipFill>
          <a:blip r:embed="rId2"/>
          <a:srcRect l="21467" t="29689" r="3200"/>
          <a:stretch>
            <a:fillRect/>
          </a:stretch>
        </p:blipFill>
        <p:spPr bwMode="auto">
          <a:xfrm>
            <a:off x="170688" y="1548384"/>
            <a:ext cx="6888480" cy="4821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agobr.ru/uploads/images/___________________-37_-________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9072" y="54864"/>
            <a:ext cx="9070848" cy="680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J:\Печатать\IMG_04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8240" y="0"/>
            <a:ext cx="9924288" cy="6616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владимир\Desktop\сканирование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232" y="-14288"/>
            <a:ext cx="10666413" cy="687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0372" y="1687286"/>
            <a:ext cx="671648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«Когда нет здоровья, молчит мудрость, не может расцвести искусство, не играют силы, бесполезно богатство и бессилен разум»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Геродот (древнегреческий историк)</a:t>
            </a:r>
          </a:p>
          <a:p>
            <a:endParaRPr lang="ru-RU" dirty="0"/>
          </a:p>
        </p:txBody>
      </p:sp>
      <p:pic>
        <p:nvPicPr>
          <p:cNvPr id="7171" name="Picture 3" descr="http://image.zn.ua/media/images/614xX/Feb2013/53421.jpg"/>
          <p:cNvPicPr>
            <a:picLocks noChangeAspect="1" noChangeArrowheads="1"/>
          </p:cNvPicPr>
          <p:nvPr/>
        </p:nvPicPr>
        <p:blipFill>
          <a:blip r:embed="rId2"/>
          <a:srcRect l="20048" r="5499"/>
          <a:stretch>
            <a:fillRect/>
          </a:stretch>
        </p:blipFill>
        <p:spPr bwMode="auto">
          <a:xfrm>
            <a:off x="7079197" y="1255778"/>
            <a:ext cx="4881546" cy="4356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владимир\Desktop\image (3)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b="22375"/>
          <a:stretch>
            <a:fillRect/>
          </a:stretch>
        </p:blipFill>
        <p:spPr bwMode="auto">
          <a:xfrm>
            <a:off x="621792" y="195453"/>
            <a:ext cx="10972800" cy="6388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:\президентские игры\DSC043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528" y="176658"/>
            <a:ext cx="11460480" cy="6454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32704" cy="7533456"/>
          </a:xfrm>
        </p:spPr>
      </p:pic>
    </p:spTree>
    <p:extLst>
      <p:ext uri="{BB962C8B-B14F-4D97-AF65-F5344CB8AC3E}">
        <p14:creationId xmlns:p14="http://schemas.microsoft.com/office/powerpoint/2010/main" val="537098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58824"/>
            <a:ext cx="742492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Физиологически зрелыми рождаются не более 14 % детей.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25–35 % детей, пришедших в 1 класс школы, имеют физические недостатки или хронические заболевания.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90– 92 % выпускников средних школ находятся в “третьем состоянии”, т. е. они ещё не знают, что больны.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Только 8–10 % выпускников школ можно считать действительно здоровыми.</a:t>
            </a:r>
          </a:p>
          <a:p>
            <a:endParaRPr lang="ru-RU" dirty="0"/>
          </a:p>
        </p:txBody>
      </p:sp>
      <p:pic>
        <p:nvPicPr>
          <p:cNvPr id="20482" name="Picture 2" descr="http://nadasuge.ru/system/journal_posts/production_images/000/001/582/original/%D0%A8%D0%BA%D0%BE%D0%BB%D0%B0-5-%D0%9F%D0%BE%D1%81%D0%BB%D0%B5%D0%B4%D0%BD%D0%B8%D0%B8%CC%86-%D0%B7%D0%B2%D0%BE%D0%BD%D0%BE%D0%BA-%D0%92%D1%8B%D0%BF%D1%83%D1%81%D0%BA%D0%BD%D0%B8%D0%BA%D0%B8.jpg?1464369896"/>
          <p:cNvPicPr>
            <a:picLocks noChangeAspect="1" noChangeArrowheads="1"/>
          </p:cNvPicPr>
          <p:nvPr/>
        </p:nvPicPr>
        <p:blipFill>
          <a:blip r:embed="rId2"/>
          <a:srcRect l="4053" t="1120" r="38797" b="4800"/>
          <a:stretch>
            <a:fillRect/>
          </a:stretch>
        </p:blipFill>
        <p:spPr bwMode="auto">
          <a:xfrm>
            <a:off x="7449312" y="1292352"/>
            <a:ext cx="4742688" cy="5204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3664" y="2079607"/>
            <a:ext cx="68762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это состояние полного физического, духовного и социального благополучия, а не только отсутствие болезней или физических дефектов (из Устава Всемирной организации здравоохранения).</a:t>
            </a:r>
          </a:p>
          <a:p>
            <a:endParaRPr lang="ru-RU" dirty="0"/>
          </a:p>
        </p:txBody>
      </p:sp>
      <p:pic>
        <p:nvPicPr>
          <p:cNvPr id="5122" name="Picture 2" descr="http://www.valentinatrishkina.ru/files/12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" y="1908048"/>
            <a:ext cx="5145803" cy="3334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912" y="-172122"/>
            <a:ext cx="8896867" cy="7030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1925618"/>
            <a:ext cx="4572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Здоровый образ жизни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это активная и целенаправленная форма поведения, которая обеспечивает сохранение и длительное поддержание высокого уровня психического и физического здоровья.</a:t>
            </a:r>
          </a:p>
          <a:p>
            <a:endParaRPr lang="ru-RU" dirty="0"/>
          </a:p>
        </p:txBody>
      </p:sp>
      <p:pic>
        <p:nvPicPr>
          <p:cNvPr id="30724" name="Picture 4" descr="http://slav-museum.ru/wp-content/uploads/2016/04/ball-games_682_849398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2577" y="1373710"/>
            <a:ext cx="6496050" cy="483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931" y="1642334"/>
            <a:ext cx="4539727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понятие здоровый образ жизни входят следующие составляющие: 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положительные эмоции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рациональное питание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оптимальный двигательные режим 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закаливание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соблюдение режима дня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личная гигиена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отказ от вредных привычек и другие.</a:t>
            </a:r>
          </a:p>
          <a:p>
            <a:endParaRPr lang="ru-RU" sz="2000" dirty="0"/>
          </a:p>
        </p:txBody>
      </p:sp>
      <p:pic>
        <p:nvPicPr>
          <p:cNvPr id="3" name="Picture 2" descr="http://1med-servis.ru/wp-content/gallery/3/ajurve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5806" y="1527586"/>
            <a:ext cx="7477102" cy="4812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92009" y="948690"/>
            <a:ext cx="590594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Здоровый образ жизни несовместим с вредными привычками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и эта несовместимость принципиальная, так как употребление алкоголя, других опьяняющих и наркотических веществ, курение табака препятствуют утверждению любых сторон здорового образа жизни (оптимальная организация досуга, физическая активность, рациональное питание и т.д.).</a:t>
            </a:r>
          </a:p>
          <a:p>
            <a:endParaRPr lang="ru-RU" dirty="0"/>
          </a:p>
        </p:txBody>
      </p:sp>
      <p:pic>
        <p:nvPicPr>
          <p:cNvPr id="28674" name="Picture 2" descr="http://www.xn----7sbbi4ahbmskfm4n.xn--p1ai/media/page_image/9032/w/m.jpeg"/>
          <p:cNvPicPr>
            <a:picLocks noChangeAspect="1" noChangeArrowheads="1"/>
          </p:cNvPicPr>
          <p:nvPr/>
        </p:nvPicPr>
        <p:blipFill>
          <a:blip r:embed="rId2"/>
          <a:srcRect l="15747" r="14089"/>
          <a:stretch>
            <a:fillRect/>
          </a:stretch>
        </p:blipFill>
        <p:spPr bwMode="auto">
          <a:xfrm>
            <a:off x="398034" y="1539109"/>
            <a:ext cx="5346550" cy="50768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245" y="1796527"/>
            <a:ext cx="5486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Формирование культуры здорового и безопасного образа жизни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одна из главнейших задач, обозначенных в нормах Федерального государственного образовательного стандарта (ФГОС).</a:t>
            </a:r>
          </a:p>
          <a:p>
            <a:endParaRPr lang="ru-RU" dirty="0"/>
          </a:p>
        </p:txBody>
      </p:sp>
      <p:pic>
        <p:nvPicPr>
          <p:cNvPr id="31746" name="Picture 2" descr="http://kazschool.ucoz.ru/_si/0/763889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219" y="1420008"/>
            <a:ext cx="5848536" cy="43775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236</TotalTime>
  <Words>481</Words>
  <Application>Microsoft Office PowerPoint</Application>
  <PresentationFormat>Произвольный</PresentationFormat>
  <Paragraphs>48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След самолета</vt:lpstr>
      <vt:lpstr>Эффективные технологии формирования здорового образа жизни и предупреждения вредных привычек у школьников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 Литовка</dc:creator>
  <cp:lastModifiedBy>1</cp:lastModifiedBy>
  <cp:revision>101</cp:revision>
  <dcterms:created xsi:type="dcterms:W3CDTF">2015-11-07T17:06:50Z</dcterms:created>
  <dcterms:modified xsi:type="dcterms:W3CDTF">2017-12-03T15:00:59Z</dcterms:modified>
</cp:coreProperties>
</file>